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24"/>
  </p:notesMasterIdLst>
  <p:sldIdLst>
    <p:sldId id="257" r:id="rId7"/>
    <p:sldId id="273" r:id="rId8"/>
    <p:sldId id="342" r:id="rId9"/>
    <p:sldId id="289" r:id="rId10"/>
    <p:sldId id="343" r:id="rId11"/>
    <p:sldId id="329" r:id="rId12"/>
    <p:sldId id="344" r:id="rId13"/>
    <p:sldId id="332" r:id="rId14"/>
    <p:sldId id="345" r:id="rId15"/>
    <p:sldId id="346" r:id="rId16"/>
    <p:sldId id="347" r:id="rId17"/>
    <p:sldId id="348" r:id="rId18"/>
    <p:sldId id="340" r:id="rId19"/>
    <p:sldId id="349" r:id="rId20"/>
    <p:sldId id="338" r:id="rId21"/>
    <p:sldId id="328" r:id="rId22"/>
    <p:sldId id="34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45"/>
  </p:normalViewPr>
  <p:slideViewPr>
    <p:cSldViewPr snapToGrid="0" showGuides="1">
      <p:cViewPr varScale="1">
        <p:scale>
          <a:sx n="144" d="100"/>
          <a:sy n="144" d="100"/>
        </p:scale>
        <p:origin x="2072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Practical </a:t>
            </a:r>
            <a:r>
              <a:rPr lang="nl-NL" dirty="0" err="1"/>
              <a:t>examples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company, </a:t>
            </a:r>
            <a:r>
              <a:rPr lang="nl-NL" dirty="0" err="1"/>
              <a:t>photos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1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9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Calibri" charset="0"/>
                <a:cs typeface="Geneva" charset="0"/>
              </a:rPr>
              <a:t>NOT </a:t>
            </a:r>
            <a:r>
              <a:rPr lang="nl-NL" dirty="0" err="1">
                <a:latin typeface="Calibri" charset="0"/>
                <a:cs typeface="Geneva" charset="0"/>
              </a:rPr>
              <a:t>industry-specific</a:t>
            </a:r>
            <a:r>
              <a:rPr lang="nl-NL" dirty="0">
                <a:latin typeface="Calibri" charset="0"/>
                <a:cs typeface="Geneva" charset="0"/>
              </a:rPr>
              <a:t>!</a:t>
            </a:r>
          </a:p>
          <a:p>
            <a:r>
              <a:rPr lang="nl-NL" dirty="0">
                <a:latin typeface="Calibri" charset="0"/>
                <a:cs typeface="Geneva" charset="0"/>
              </a:rPr>
              <a:t>Source: </a:t>
            </a:r>
            <a:r>
              <a:rPr lang="nl-NL" dirty="0" err="1">
                <a:latin typeface="Calibri" charset="0"/>
                <a:cs typeface="Geneva" charset="0"/>
              </a:rPr>
              <a:t>https</a:t>
            </a:r>
            <a:r>
              <a:rPr lang="nl-NL" dirty="0">
                <a:latin typeface="Calibri" charset="0"/>
                <a:cs typeface="Geneva" charset="0"/>
              </a:rPr>
              <a:t>://</a:t>
            </a:r>
            <a:r>
              <a:rPr lang="nl-NL" dirty="0" err="1">
                <a:latin typeface="Calibri" charset="0"/>
                <a:cs typeface="Geneva" charset="0"/>
              </a:rPr>
              <a:t>www.nlarbeidsinspectie.nl</a:t>
            </a:r>
            <a:r>
              <a:rPr lang="nl-NL" dirty="0">
                <a:latin typeface="Calibri" charset="0"/>
                <a:cs typeface="Geneva" charset="0"/>
              </a:rPr>
              <a:t>/publicaties/rapporten/2024/08/26/monitor-arbeidsongevallen-2023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49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6E0F-FA7B-1723-F3A1-04D63D97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A4D94DA-4E86-87F1-62DE-FF2A6CBC2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E20CED0-25E0-7BBF-C005-0713D82CA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at </a:t>
            </a:r>
            <a:r>
              <a:rPr lang="nl-NL" dirty="0" err="1"/>
              <a:t>height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personal </a:t>
            </a:r>
            <a:r>
              <a:rPr lang="nl-NL" dirty="0" err="1"/>
              <a:t>measures</a:t>
            </a:r>
            <a:r>
              <a:rPr lang="nl-NL" dirty="0"/>
              <a:t> are close </a:t>
            </a:r>
            <a:r>
              <a:rPr lang="nl-NL" dirty="0" err="1"/>
              <a:t>together</a:t>
            </a:r>
            <a:r>
              <a:rPr lang="nl-NL" dirty="0"/>
              <a:t>, but </a:t>
            </a:r>
            <a:r>
              <a:rPr lang="nl-NL" dirty="0" err="1"/>
              <a:t>there</a:t>
            </a:r>
            <a:r>
              <a:rPr lang="nl-NL" dirty="0"/>
              <a:t> is a </a:t>
            </a:r>
            <a:r>
              <a:rPr lang="nl-NL" dirty="0" err="1"/>
              <a:t>difference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required</a:t>
            </a:r>
            <a:r>
              <a:rPr lang="nl-NL" dirty="0"/>
              <a:t> </a:t>
            </a:r>
            <a:r>
              <a:rPr lang="nl-NL" dirty="0" err="1"/>
              <a:t>competencies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employees.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D028B5-CB32-633D-50F0-6C8A3DF20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>
                <a:latin typeface="Calibri" charset="0"/>
                <a:cs typeface="Geneva" charset="0"/>
              </a:rPr>
              <a:t>Annual</a:t>
            </a:r>
            <a:r>
              <a:rPr lang="nl-NL" baseline="0" dirty="0">
                <a:latin typeface="Calibri" charset="0"/>
                <a:cs typeface="Geneva" charset="0"/>
              </a:rPr>
              <a:t> </a:t>
            </a:r>
            <a:r>
              <a:rPr lang="nl-NL" baseline="0" dirty="0" err="1">
                <a:latin typeface="Calibri" charset="0"/>
                <a:cs typeface="Geneva" charset="0"/>
              </a:rPr>
              <a:t>inspection</a:t>
            </a:r>
            <a:r>
              <a:rPr lang="nl-NL" baseline="0" dirty="0">
                <a:latin typeface="Calibri" charset="0"/>
                <a:cs typeface="Geneva" charset="0"/>
              </a:rPr>
              <a:t> </a:t>
            </a:r>
            <a:r>
              <a:rPr lang="nl-NL" baseline="0" dirty="0" err="1">
                <a:latin typeface="Calibri" charset="0"/>
                <a:cs typeface="Geneva" charset="0"/>
              </a:rPr>
              <a:t>not</a:t>
            </a:r>
            <a:r>
              <a:rPr lang="nl-NL" baseline="0" dirty="0">
                <a:latin typeface="Calibri" charset="0"/>
                <a:cs typeface="Geneva" charset="0"/>
              </a:rPr>
              <a:t> relevant </a:t>
            </a:r>
            <a:r>
              <a:rPr lang="nl-NL" baseline="0" dirty="0" err="1">
                <a:latin typeface="Calibri" charset="0"/>
                <a:cs typeface="Geneva" charset="0"/>
              </a:rPr>
              <a:t>for</a:t>
            </a:r>
            <a:r>
              <a:rPr lang="nl-NL" baseline="0" dirty="0">
                <a:latin typeface="Calibri" charset="0"/>
                <a:cs typeface="Geneva" charset="0"/>
              </a:rPr>
              <a:t> (</a:t>
            </a:r>
            <a:r>
              <a:rPr lang="nl-NL" baseline="0" dirty="0" err="1">
                <a:latin typeface="Calibri" charset="0"/>
                <a:cs typeface="Geneva" charset="0"/>
              </a:rPr>
              <a:t>daily</a:t>
            </a:r>
            <a:r>
              <a:rPr lang="nl-NL" baseline="0" dirty="0">
                <a:latin typeface="Calibri" charset="0"/>
                <a:cs typeface="Geneva" charset="0"/>
              </a:rPr>
              <a:t>) </a:t>
            </a:r>
            <a:r>
              <a:rPr lang="nl-NL" baseline="0" dirty="0" err="1">
                <a:latin typeface="Calibri" charset="0"/>
                <a:cs typeface="Geneva" charset="0"/>
              </a:rPr>
              <a:t>use</a:t>
            </a:r>
            <a:r>
              <a:rPr lang="nl-NL" baseline="0" dirty="0">
                <a:latin typeface="Calibri" charset="0"/>
                <a:cs typeface="Geneva" charset="0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39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someone</a:t>
            </a:r>
            <a:r>
              <a:rPr lang="nl-NL" dirty="0"/>
              <a:t> </a:t>
            </a:r>
            <a:r>
              <a:rPr lang="nl-NL" dirty="0" err="1"/>
              <a:t>falls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dangles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harness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harness's</a:t>
            </a:r>
            <a:r>
              <a:rPr lang="nl-NL" dirty="0"/>
              <a:t> leg </a:t>
            </a:r>
            <a:r>
              <a:rPr lang="nl-NL" dirty="0" err="1"/>
              <a:t>straps</a:t>
            </a:r>
            <a:r>
              <a:rPr lang="nl-NL" dirty="0"/>
              <a:t> put </a:t>
            </a:r>
            <a:r>
              <a:rPr lang="nl-NL" dirty="0" err="1"/>
              <a:t>pressure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veins.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prevents</a:t>
            </a:r>
            <a:r>
              <a:rPr lang="nl-NL" dirty="0"/>
              <a:t> </a:t>
            </a:r>
            <a:r>
              <a:rPr lang="nl-NL" dirty="0" err="1"/>
              <a:t>blood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pumped</a:t>
            </a:r>
            <a:r>
              <a:rPr lang="nl-NL" dirty="0"/>
              <a:t> up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legs</a:t>
            </a:r>
            <a:r>
              <a:rPr lang="nl-NL" dirty="0"/>
              <a:t> </a:t>
            </a:r>
            <a:r>
              <a:rPr lang="nl-NL" dirty="0" err="1"/>
              <a:t>effectively</a:t>
            </a:r>
            <a:r>
              <a:rPr lang="nl-NL" dirty="0"/>
              <a:t>. </a:t>
            </a:r>
            <a:r>
              <a:rPr lang="nl-NL" dirty="0" err="1"/>
              <a:t>Circulation</a:t>
            </a:r>
            <a:r>
              <a:rPr lang="nl-NL" dirty="0"/>
              <a:t> </a:t>
            </a:r>
            <a:r>
              <a:rPr lang="nl-NL" dirty="0" err="1"/>
              <a:t>eventually</a:t>
            </a:r>
            <a:r>
              <a:rPr lang="nl-NL" dirty="0"/>
              <a:t> </a:t>
            </a:r>
            <a:r>
              <a:rPr lang="nl-NL" dirty="0" err="1"/>
              <a:t>becomes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disrupted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blood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drops</a:t>
            </a:r>
            <a:r>
              <a:rPr lang="nl-NL" dirty="0"/>
              <a:t>, nausea </a:t>
            </a:r>
            <a:r>
              <a:rPr lang="nl-NL" dirty="0" err="1"/>
              <a:t>occurs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oxygen</a:t>
            </a:r>
            <a:r>
              <a:rPr lang="nl-NL" dirty="0"/>
              <a:t> levels </a:t>
            </a:r>
            <a:r>
              <a:rPr lang="nl-NL" dirty="0" err="1"/>
              <a:t>plummet</a:t>
            </a:r>
            <a:r>
              <a:rPr lang="nl-NL" dirty="0"/>
              <a:t>. </a:t>
            </a:r>
            <a:r>
              <a:rPr lang="nl-NL" dirty="0" err="1"/>
              <a:t>Organ</a:t>
            </a:r>
            <a:r>
              <a:rPr lang="nl-NL" dirty="0"/>
              <a:t> </a:t>
            </a:r>
            <a:r>
              <a:rPr lang="nl-NL" dirty="0" err="1"/>
              <a:t>function</a:t>
            </a:r>
            <a:r>
              <a:rPr lang="nl-NL" dirty="0"/>
              <a:t>, </a:t>
            </a:r>
            <a:r>
              <a:rPr lang="nl-NL" dirty="0" err="1"/>
              <a:t>such</a:t>
            </a:r>
            <a:r>
              <a:rPr lang="nl-NL" dirty="0"/>
              <a:t>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kidneys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deteriorates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person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unconscious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chance of survival </a:t>
            </a:r>
            <a:r>
              <a:rPr lang="nl-NL" dirty="0" err="1"/>
              <a:t>diminishes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Harness</a:t>
            </a:r>
            <a:r>
              <a:rPr lang="nl-NL" dirty="0"/>
              <a:t> suspension trauma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occur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half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hour</a:t>
            </a:r>
            <a:r>
              <a:rPr lang="nl-NL" dirty="0"/>
              <a:t>, </a:t>
            </a:r>
            <a:r>
              <a:rPr lang="nl-NL" dirty="0" err="1"/>
              <a:t>depending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person,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fall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type of </a:t>
            </a:r>
            <a:r>
              <a:rPr lang="nl-NL" dirty="0" err="1"/>
              <a:t>harness</a:t>
            </a:r>
            <a:r>
              <a:rPr lang="nl-NL" dirty="0"/>
              <a:t>.</a:t>
            </a:r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injuries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occurred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fall</a:t>
            </a:r>
            <a:r>
              <a:rPr lang="nl-NL" dirty="0"/>
              <a:t>, </a:t>
            </a:r>
            <a:r>
              <a:rPr lang="nl-NL" dirty="0" err="1"/>
              <a:t>rapid</a:t>
            </a:r>
            <a:r>
              <a:rPr lang="nl-NL" dirty="0"/>
              <a:t> </a:t>
            </a:r>
            <a:r>
              <a:rPr lang="nl-NL" dirty="0" err="1"/>
              <a:t>rescue</a:t>
            </a:r>
            <a:r>
              <a:rPr lang="nl-NL"/>
              <a:t> is even more urgent.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38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://www.5xbeter.n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ebouw, persoon, kleding, overdekt&#10;&#10;Door AI gegenereerde inhoud is mogelijk onjuist.">
            <a:extLst>
              <a:ext uri="{FF2B5EF4-FFF2-40B4-BE49-F238E27FC236}">
                <a16:creationId xmlns:a16="http://schemas.microsoft.com/office/drawing/2014/main" id="{0824FBA1-9B87-81C4-4A25-72BA3026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8" y="1954160"/>
            <a:ext cx="10497461" cy="38419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F879C-676F-5D32-F9EA-506B8A081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85234D2-7567-D213-BE7F-D1341D81E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E7C0FAE-6192-A857-7434-6DCC95048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32" b="51404"/>
          <a:stretch>
            <a:fillRect/>
          </a:stretch>
        </p:blipFill>
        <p:spPr>
          <a:xfrm>
            <a:off x="1" y="1419830"/>
            <a:ext cx="6604798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96A11B9-BA3B-F025-AFFC-6E7768319142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65332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safely with the aerial work platform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27C51E5-F3DF-24E4-8ACD-F9FE43740173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501907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surface is flat and load-bearing.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342794-DD0B-C937-C61B-35982EE2DA7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934870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operating instructions for the aerial work platform are clearly legible.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2D57BE-0A38-7124-F3FE-2A05BF979F06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371589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with the aerial work platform is prohibited in wind forces exceeding 6 Beaufort.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E7B8719-8221-2822-8E07-C9450B4051AE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787927"/>
            <a:ext cx="10876251" cy="7408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Driving with the aerial work platform is only permitted with the basket in the lowest position and without persons in the basket, unless driving at crawling speed on a flat floor.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A8BB90C-C80C-3115-DA77-6F8D281010C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528753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fall protection as specified in the manual.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1DF6797-45CA-10DE-1136-03257D896EAC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4907508"/>
            <a:ext cx="10505661" cy="7408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Only leave the aerial work platform when it has come to a complete stop and is in the retracted position, unless the aerial work platform has been specifically modified for this purpose by the manufacturer.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69DE5D9-343D-45DB-307E-E9ABD1ACCB6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893945"/>
            <a:ext cx="10505661" cy="5478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that an annual inspection is carried out by an independent expert.</a:t>
            </a:r>
          </a:p>
        </p:txBody>
      </p:sp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85D118FA-7769-9588-4F54-E7E8D4877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69" y="1221554"/>
            <a:ext cx="1509192" cy="1509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377297-C1C8-AAC7-034F-6BBF18017F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10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A1917-17F5-3490-4070-32971EC5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1574058-9C34-F3D2-881A-683C33F5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043" y="1202928"/>
            <a:ext cx="1527818" cy="1527818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9D7E346-D121-C189-A985-950F3491A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83961BE-4C1D-CE1B-896E-156C33FD6C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38" b="51404"/>
          <a:stretch/>
        </p:blipFill>
        <p:spPr>
          <a:xfrm>
            <a:off x="0" y="1419830"/>
            <a:ext cx="5058562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B96F008-380D-840F-9235-15AD05DC4A6E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safely on scaffolding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46C771-2FEA-ED3C-69FD-7757B3E91FA1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501907"/>
            <a:ext cx="10505661" cy="477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maximum load capacity of the scaffolding is known.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02DE735-D719-57C8-D919-C5D4A1AC8FB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913519"/>
            <a:ext cx="10505661" cy="4364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surface is flat and load-bearing.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E8ED359-60D2-FF76-67A9-01A0EC340332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327401"/>
            <a:ext cx="10505661" cy="3522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working platform of the scaffolding is at least 60 cm wide.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8AD2F74-E57D-E9D6-82BB-AFC1B559675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713769"/>
            <a:ext cx="10505661" cy="494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Toe boards or kick boards have been installed.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ABB1E0F-10A1-A6F6-8BCB-A7DDF105848F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084488"/>
            <a:ext cx="10505661" cy="4640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Handrails are present. 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E96EF60-50DB-2C4A-304E-384F97782FD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482495"/>
            <a:ext cx="10505661" cy="4673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working height has not been increased with ladders, steps, etc.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5CCD695-7DD8-10C1-EE81-FBDCBBC55D5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884605"/>
            <a:ext cx="10505661" cy="4211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castors of a mobile scaffold are braked.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69D671A-D8BE-17AD-69DA-9EFE85DC9E26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278528"/>
            <a:ext cx="10505661" cy="4211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scaffold is not moved while someone is standing on it.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9E154DF-6A49-2733-B796-1F7BDD200B9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655072"/>
            <a:ext cx="10505661" cy="469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The scaffold is a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ssembled according to the supplier's instructions.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A72C2FB-99DD-1BFE-1AB8-58D3F5516211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82C53-BD3E-69DE-C1D5-C1D950B5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3918B51E-1963-A263-4DE2-646F658F8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54" y="1212035"/>
            <a:ext cx="1509192" cy="1509192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AC51DDE0-D981-7BBF-B659-E27C3B0AA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B014DF3-A2DF-9B7F-B7A8-5008615152F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423424"/>
            <a:ext cx="10505661" cy="5001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standing height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is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 maximum of 5 metres.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454BC06-C397-E70E-EC2E-58E13002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55" r="-2" b="51404"/>
          <a:stretch>
            <a:fillRect/>
          </a:stretch>
        </p:blipFill>
        <p:spPr>
          <a:xfrm>
            <a:off x="0" y="1419830"/>
            <a:ext cx="6366641" cy="96085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216F895-D552-CAAA-0EAB-08F313330ACF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71189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safely with a ladder or step ladder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51BFCB4-87C0-A6E0-CAE5-1C58380F5B3D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798467"/>
            <a:ext cx="10505661" cy="4647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standing time per day is a maximum of 2 hours.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C690789-710D-6DC1-582D-57900A5D5FF0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185834"/>
            <a:ext cx="10505661" cy="43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maximum reach distance is 1 arm's length.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A63E47B-70D0-3929-5C86-8CE2016E75DB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555318"/>
            <a:ext cx="10505661" cy="4254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maximum force exerted during work is 5 kg.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F03B7A0-6B2A-5275-4C73-0C131E266F7A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940305"/>
            <a:ext cx="10505661" cy="43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maximum weight of aids/tools is 5 kg.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6E0A8799-B18B-CC57-837F-B8515445F394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294876"/>
            <a:ext cx="10505661" cy="4254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ladder or step ladder is placed on a stable, solid surface.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B5FE0C25-69E6-8955-B09C-5B34F71E366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674702"/>
            <a:ext cx="10505661" cy="430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There are provisions to prevent slipping.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61EBA12D-6129-AD0B-B031-416D9322357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032862"/>
            <a:ext cx="10505661" cy="7283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Access ladders extend at least 1 metre above the access level, unless other provisions allow for a secure grip.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76CEF8E4-AAEA-C359-39DA-AC7082A09268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5663540"/>
            <a:ext cx="10505661" cy="766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Always keep one hand on the ladder and ensure that carrying loads never hinders a secure grip.</a:t>
            </a: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550D2D8-DA6F-4FEB-1B52-E1B771804BC4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4315-328F-D440-F37F-6EFBD4E7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zwart-wit, schets, illustratie&#10;&#10;Automatisch gegenereerde beschrijving">
            <a:extLst>
              <a:ext uri="{FF2B5EF4-FFF2-40B4-BE49-F238E27FC236}">
                <a16:creationId xmlns:a16="http://schemas.microsoft.com/office/drawing/2014/main" id="{02C69880-94AA-A58D-E354-915FF2D6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85" y="1466045"/>
            <a:ext cx="5231174" cy="300334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20AC1106-32AB-F4EC-7FF9-8161E3836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E6050A5-154B-8258-04F1-553E35B3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33" r="-2" b="51404"/>
          <a:stretch>
            <a:fillRect/>
          </a:stretch>
        </p:blipFill>
        <p:spPr>
          <a:xfrm>
            <a:off x="0" y="1419830"/>
            <a:ext cx="536823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491BC7C-10F7-63C5-7F53-C12386B13E09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71189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safely with fall protection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907469F-6112-4C2A-1B24-CD81963BA907}"/>
              </a:ext>
            </a:extLst>
          </p:cNvPr>
          <p:cNvSpPr txBox="1">
            <a:spLocks/>
          </p:cNvSpPr>
          <p:nvPr/>
        </p:nvSpPr>
        <p:spPr>
          <a:xfrm>
            <a:off x="848139" y="2815863"/>
            <a:ext cx="9430394" cy="4510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buClr>
                <a:srgbClr val="E30613"/>
              </a:buClr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fall protection system consists of three components: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461DA-3708-160D-93DF-BE4A67D49CA7}"/>
              </a:ext>
            </a:extLst>
          </p:cNvPr>
          <p:cNvSpPr txBox="1">
            <a:spLocks/>
          </p:cNvSpPr>
          <p:nvPr/>
        </p:nvSpPr>
        <p:spPr>
          <a:xfrm>
            <a:off x="843169" y="3429000"/>
            <a:ext cx="11140661" cy="482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fixed and sturdy attachment point for the safety line.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CF5D3B6-A112-BFD9-731D-1F3C1775B121}"/>
              </a:ext>
            </a:extLst>
          </p:cNvPr>
          <p:cNvSpPr txBox="1">
            <a:spLocks/>
          </p:cNvSpPr>
          <p:nvPr/>
        </p:nvSpPr>
        <p:spPr>
          <a:xfrm>
            <a:off x="843170" y="4038600"/>
            <a:ext cx="7048132" cy="9619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harness belt that connects the user to the attachment point via the safety line.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6D75969-4C12-2143-09B0-29449E785197}"/>
              </a:ext>
            </a:extLst>
          </p:cNvPr>
          <p:cNvSpPr txBox="1">
            <a:spLocks/>
          </p:cNvSpPr>
          <p:nvPr/>
        </p:nvSpPr>
        <p:spPr>
          <a:xfrm>
            <a:off x="843170" y="4984906"/>
            <a:ext cx="7217098" cy="9619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safety line or fall arrest device with automatic line tensioner or shock absorber (max. 2 metres).</a:t>
            </a:r>
          </a:p>
        </p:txBody>
      </p:sp>
      <p:pic>
        <p:nvPicPr>
          <p:cNvPr id="17" name="Afbeelding 16" descr="Afbeelding met tekening, schets, clipart, Lijnillustraties&#10;&#10;Automatisch gegenereerde beschrijving">
            <a:extLst>
              <a:ext uri="{FF2B5EF4-FFF2-40B4-BE49-F238E27FC236}">
                <a16:creationId xmlns:a16="http://schemas.microsoft.com/office/drawing/2014/main" id="{5278A46A-1C58-1051-651E-CFCE5BC3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273" y="3798123"/>
            <a:ext cx="1434364" cy="23231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5FD210-E049-6412-4A8C-DAB630F3BC7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FE3B9-A749-792B-A72B-9EB3BF89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EF60196-38F0-1222-6C09-3C386115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E47F623-3476-A112-83C9-EBA900E6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41" r="-2" b="51404"/>
          <a:stretch>
            <a:fillRect/>
          </a:stretch>
        </p:blipFill>
        <p:spPr>
          <a:xfrm>
            <a:off x="0" y="1419830"/>
            <a:ext cx="5437542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2825727-524F-4ACB-7C27-632BB99AC7C3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71189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safely with fall protection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319200-13FF-F5C3-BE72-78386A2643E9}"/>
              </a:ext>
            </a:extLst>
          </p:cNvPr>
          <p:cNvSpPr txBox="1">
            <a:spLocks/>
          </p:cNvSpPr>
          <p:nvPr/>
        </p:nvSpPr>
        <p:spPr>
          <a:xfrm>
            <a:off x="843169" y="2625339"/>
            <a:ext cx="11140661" cy="482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the harness belt suitable for the work to be carried out?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8CED8B-94A3-F856-4EDE-211A9F721863}"/>
              </a:ext>
            </a:extLst>
          </p:cNvPr>
          <p:cNvSpPr txBox="1">
            <a:spLocks/>
          </p:cNvSpPr>
          <p:nvPr/>
        </p:nvSpPr>
        <p:spPr>
          <a:xfrm>
            <a:off x="843169" y="3099674"/>
            <a:ext cx="11140661" cy="66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the total length of the safety line and shock absorber less than the height at which the work is being carried out - length of line + shock absorber + 1 metre margin&gt;.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67D0DA4-093F-1CBB-9D2F-BBDC29924AB5}"/>
              </a:ext>
            </a:extLst>
          </p:cNvPr>
          <p:cNvSpPr txBox="1">
            <a:spLocks/>
          </p:cNvSpPr>
          <p:nvPr/>
        </p:nvSpPr>
        <p:spPr>
          <a:xfrm>
            <a:off x="843169" y="3860150"/>
            <a:ext cx="11140661" cy="482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the pendulum effect (swinging back and forth) prevented in the event of a fall?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977CCEC-5D6A-336D-1D52-8A99DE28B6AA}"/>
              </a:ext>
            </a:extLst>
          </p:cNvPr>
          <p:cNvSpPr txBox="1">
            <a:spLocks/>
          </p:cNvSpPr>
          <p:nvPr/>
        </p:nvSpPr>
        <p:spPr>
          <a:xfrm>
            <a:off x="843169" y="4340104"/>
            <a:ext cx="11140661" cy="482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After a fall, the victim must be freed from the harness as quickly as possible.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BE1C8F2-651C-6695-5E74-464D12A83E50}"/>
              </a:ext>
            </a:extLst>
          </p:cNvPr>
          <p:cNvSpPr txBox="1">
            <a:spLocks/>
          </p:cNvSpPr>
          <p:nvPr/>
        </p:nvSpPr>
        <p:spPr>
          <a:xfrm>
            <a:off x="843169" y="4837074"/>
            <a:ext cx="11140661" cy="5572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the emergency response team equipped to provide the correct assistance?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D7FF1C-B082-C5B1-9ECD-FA3F33AF56EC}"/>
              </a:ext>
            </a:extLst>
          </p:cNvPr>
          <p:cNvSpPr txBox="1">
            <a:spLocks/>
          </p:cNvSpPr>
          <p:nvPr/>
        </p:nvSpPr>
        <p:spPr>
          <a:xfrm>
            <a:off x="843169" y="5302424"/>
            <a:ext cx="11140661" cy="4148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Rescue of a suspended victim.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5229E09-9333-7A41-7B8A-14E3CAD956E6}"/>
              </a:ext>
            </a:extLst>
          </p:cNvPr>
          <p:cNvSpPr txBox="1">
            <a:spLocks/>
          </p:cNvSpPr>
          <p:nvPr/>
        </p:nvSpPr>
        <p:spPr>
          <a:xfrm>
            <a:off x="843169" y="5717289"/>
            <a:ext cx="11140661" cy="5572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Prevent harness suspension trauma (hanging trauma).</a:t>
            </a:r>
          </a:p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45FED3-FF3F-ED92-E12F-0C8010F2E5F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50AA1-2ADE-2578-FB53-411FE262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24E3A75-488E-C36E-1450-2351DEF8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B53DD29E-D380-1F73-5403-ADE29820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58" b="51404"/>
          <a:stretch/>
        </p:blipFill>
        <p:spPr>
          <a:xfrm>
            <a:off x="-1" y="1418560"/>
            <a:ext cx="463072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34F7526-4FBA-C06D-8E69-3D79A8AEBD5B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D9FD67B-2975-5F91-108B-E6B0D6AFBAD9}"/>
              </a:ext>
            </a:extLst>
          </p:cNvPr>
          <p:cNvSpPr txBox="1">
            <a:spLocks/>
          </p:cNvSpPr>
          <p:nvPr/>
        </p:nvSpPr>
        <p:spPr>
          <a:xfrm>
            <a:off x="910961" y="2715815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Make sure you are well informed.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6AFB16D-C26C-96FC-064A-BDD946DB9AA4}"/>
              </a:ext>
            </a:extLst>
          </p:cNvPr>
          <p:cNvSpPr txBox="1">
            <a:spLocks/>
          </p:cNvSpPr>
          <p:nvPr/>
        </p:nvSpPr>
        <p:spPr>
          <a:xfrm>
            <a:off x="910961" y="3266148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 risks!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23885D0-A336-10E0-2279-6BE0308E5C90}"/>
              </a:ext>
            </a:extLst>
          </p:cNvPr>
          <p:cNvSpPr txBox="1">
            <a:spLocks/>
          </p:cNvSpPr>
          <p:nvPr/>
        </p:nvSpPr>
        <p:spPr>
          <a:xfrm>
            <a:off x="910961" y="3824948"/>
            <a:ext cx="7330996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Comply with your company's health and safety policy.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B3B6D1-C264-AB60-7701-33C2131C0764}"/>
              </a:ext>
            </a:extLst>
          </p:cNvPr>
          <p:cNvSpPr txBox="1">
            <a:spLocks/>
          </p:cNvSpPr>
          <p:nvPr/>
        </p:nvSpPr>
        <p:spPr>
          <a:xfrm>
            <a:off x="910961" y="4400681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Take the appropriate measures.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242532-8913-1F38-4807-1BB9B61A4793}"/>
              </a:ext>
            </a:extLst>
          </p:cNvPr>
          <p:cNvSpPr txBox="1">
            <a:spLocks/>
          </p:cNvSpPr>
          <p:nvPr/>
        </p:nvSpPr>
        <p:spPr>
          <a:xfrm>
            <a:off x="910961" y="4951014"/>
            <a:ext cx="5430572" cy="442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When in doubt: ask!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49EBAD-5747-6ED4-AC90-198ABC5B7D7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D2D58D-27DB-9BAF-8F64-D00FA1A3187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618" b="51404"/>
          <a:stretch>
            <a:fillRect/>
          </a:stretch>
        </p:blipFill>
        <p:spPr>
          <a:xfrm>
            <a:off x="0" y="1400379"/>
            <a:ext cx="329925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37389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548" b="51404"/>
          <a:stretch>
            <a:fillRect/>
          </a:stretch>
        </p:blipFill>
        <p:spPr>
          <a:xfrm>
            <a:off x="-1" y="1400379"/>
            <a:ext cx="3299527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 rtl="0"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1BE6A8-7B7A-C928-F270-967973E20FA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630CB60D-3D78-0B7E-5C38-54869D75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11" r="11611"/>
          <a:stretch/>
        </p:blipFill>
        <p:spPr>
          <a:xfrm>
            <a:off x="6803666" y="1767735"/>
            <a:ext cx="4540193" cy="3943253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76" b="51404"/>
          <a:stretch>
            <a:fillRect/>
          </a:stretch>
        </p:blipFill>
        <p:spPr>
          <a:xfrm>
            <a:off x="-43488" y="1444623"/>
            <a:ext cx="475857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When is there a fall hazard?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buClr>
                <a:srgbClr val="E30613"/>
              </a:buClr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There is a risk of falling when: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092137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standing height exceeds 2.5 metres.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739363"/>
            <a:ext cx="5699244" cy="21492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71450" indent="-17145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There are risk-increasing circumstances:</a:t>
            </a:r>
          </a:p>
          <a:p>
            <a:pPr marL="628650" lvl="1" indent="-171450" algn="l" rtl="0"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obstacles - protruding parts</a:t>
            </a:r>
          </a:p>
          <a:p>
            <a:pPr marL="628650" lvl="1" indent="-171450" algn="l" rtl="0"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working near water</a:t>
            </a:r>
          </a:p>
          <a:p>
            <a:pPr marL="628650" lvl="1" indent="-171450" algn="l" rtl="0"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openings in floors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BFC3749-978E-C0C4-FC72-28F3B392244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171ED-D667-5D8C-A52E-3E7883AA6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0A0D5171-36F7-E5F1-BC89-F93C0C61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23" r="-1" b="51404"/>
          <a:stretch/>
        </p:blipFill>
        <p:spPr>
          <a:xfrm>
            <a:off x="0" y="1444623"/>
            <a:ext cx="6096000" cy="9797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8C8A7E-2D07-B04F-BDFE-4C1C362A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33237"/>
            <a:ext cx="545380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work is carried out at height here?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466B30-0D24-A0D7-61A2-E462A9ECB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1AC446F-E0C7-FF8C-F377-6D91E8CC3EBD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10500691" cy="3557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088A1BD-F100-3781-E04E-7D83774E5004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B6A803C0-2FCB-06A0-2C48-0B59ECB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4" r="11004"/>
          <a:stretch/>
        </p:blipFill>
        <p:spPr>
          <a:xfrm>
            <a:off x="6803664" y="1801139"/>
            <a:ext cx="4540195" cy="38818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71CC26E8-81EB-7E52-E7A6-CF55F1A1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914" b="51404"/>
          <a:stretch>
            <a:fillRect/>
          </a:stretch>
        </p:blipFill>
        <p:spPr>
          <a:xfrm>
            <a:off x="0" y="1444623"/>
            <a:ext cx="2416194" cy="96085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9E279B4-1A05-AB62-313D-B7A9474E9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308A2E7-BE89-D9A4-1D9C-F3016F5317B4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is working at height?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1C096B6-76CB-39AA-3544-D62BC44D95B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are the risks?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90F0A78-20C1-C31E-21EC-A3653A473472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are the rules?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1970EDB-6F90-BC7A-888B-90A8E62A27E6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C5E049-4ED5-700C-7FCA-C2E21A08A548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1EF12-0725-C4F1-858F-0777EFFE1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3AD6C3-BF9B-566F-B863-3EA507E3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18" r="11518"/>
          <a:stretch/>
        </p:blipFill>
        <p:spPr>
          <a:xfrm>
            <a:off x="6803665" y="1777211"/>
            <a:ext cx="4540193" cy="3933777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5C76C70F-514B-D6D5-022B-CB70663E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61" r="-1" b="51404"/>
          <a:stretch>
            <a:fillRect/>
          </a:stretch>
        </p:blipFill>
        <p:spPr>
          <a:xfrm>
            <a:off x="0" y="1444623"/>
            <a:ext cx="440976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BDCA97-3EF5-A1A9-0F0E-644A24932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Risks of working at height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263261-49A9-8844-2F11-57A12DF36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FB1281E-D0D4-5519-CD6B-7FAEA5E7E27E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Fall hazard.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BAA78E6-67A6-F775-5B0E-4E19474A6A37}"/>
              </a:ext>
            </a:extLst>
          </p:cNvPr>
          <p:cNvSpPr txBox="1">
            <a:spLocks/>
          </p:cNvSpPr>
          <p:nvPr/>
        </p:nvSpPr>
        <p:spPr>
          <a:xfrm>
            <a:off x="843169" y="3145046"/>
            <a:ext cx="4403993" cy="1047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Being hit by falling tools, extensions or other objects.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1157706-A96E-7FF1-3E9C-A7BF35E5F64F}"/>
              </a:ext>
            </a:extLst>
          </p:cNvPr>
          <p:cNvSpPr txBox="1">
            <a:spLocks/>
          </p:cNvSpPr>
          <p:nvPr/>
        </p:nvSpPr>
        <p:spPr>
          <a:xfrm>
            <a:off x="848139" y="3980432"/>
            <a:ext cx="4403993" cy="1047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Longer escape time in the event of an emergency.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06F4169-0EBD-6E5C-0A4F-EDE56AAF7B04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1F6B-B068-E81B-2268-5F39098E8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380A409-7A97-95B5-139C-8AC3ED728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FFA183-B108-7B92-2E85-E7328495A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493" b="51404"/>
          <a:stretch/>
        </p:blipFill>
        <p:spPr>
          <a:xfrm>
            <a:off x="0" y="1407753"/>
            <a:ext cx="2215656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8C6D9FF-3E77-6785-3919-8D599AC03BAB}"/>
              </a:ext>
            </a:extLst>
          </p:cNvPr>
          <p:cNvSpPr txBox="1">
            <a:spLocks/>
          </p:cNvSpPr>
          <p:nvPr/>
        </p:nvSpPr>
        <p:spPr>
          <a:xfrm>
            <a:off x="848140" y="1668379"/>
            <a:ext cx="157766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1CCD6A2-E092-3A60-04B2-4F1CA38E40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25805" y="1343748"/>
            <a:ext cx="9053315" cy="460168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D1DD166-CDEC-7064-5913-F1AC9FEA9C4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7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2097-D183-804E-E5F3-6A922C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3E9E1E9-2E37-5DE1-455C-7B74FC16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37" b="73249"/>
          <a:stretch>
            <a:fillRect/>
          </a:stretch>
        </p:blipFill>
        <p:spPr>
          <a:xfrm>
            <a:off x="8217854" y="2557548"/>
            <a:ext cx="3502145" cy="85371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1F057B07-74FA-64AB-B39B-93BA4457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F8D4EA1-6EAD-0065-E423-EC907B10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853" b="51404"/>
          <a:stretch/>
        </p:blipFill>
        <p:spPr>
          <a:xfrm>
            <a:off x="0" y="1407753"/>
            <a:ext cx="374217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C5C2F12-28C6-8BA6-38AF-6FD699BF40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25525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are the rules?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78A9F1-1FA5-9E6B-F721-0DD6785305BD}"/>
              </a:ext>
            </a:extLst>
          </p:cNvPr>
          <p:cNvSpPr txBox="1">
            <a:spLocks/>
          </p:cNvSpPr>
          <p:nvPr/>
        </p:nvSpPr>
        <p:spPr>
          <a:xfrm>
            <a:off x="3716710" y="168804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>
              <a:buClr>
                <a:srgbClr val="E30613"/>
              </a:buClr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Occupational health strategy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7DB7D3-ADDA-C083-9DB3-78CAAB31B1D5}"/>
              </a:ext>
            </a:extLst>
          </p:cNvPr>
          <p:cNvSpPr txBox="1">
            <a:spLocks/>
          </p:cNvSpPr>
          <p:nvPr/>
        </p:nvSpPr>
        <p:spPr>
          <a:xfrm>
            <a:off x="939700" y="2703037"/>
            <a:ext cx="6993338" cy="725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Source approach: </a:t>
            </a: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carry out work in such a way that there is no or less fall hazard, prefabrication, different working methods, etc.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3596A5D-CCE8-AA73-8C86-0EF74C576197}"/>
              </a:ext>
            </a:extLst>
          </p:cNvPr>
          <p:cNvSpPr txBox="1">
            <a:spLocks/>
          </p:cNvSpPr>
          <p:nvPr/>
        </p:nvSpPr>
        <p:spPr>
          <a:xfrm>
            <a:off x="939700" y="3786822"/>
            <a:ext cx="7479702" cy="685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Collective/technical measures: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install edge protection, scaffolding, etc.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7504EC3-7FEC-6AF6-97E7-E3F51B9C3EAE}"/>
              </a:ext>
            </a:extLst>
          </p:cNvPr>
          <p:cNvSpPr txBox="1">
            <a:spLocks/>
          </p:cNvSpPr>
          <p:nvPr/>
        </p:nvSpPr>
        <p:spPr>
          <a:xfrm>
            <a:off x="939700" y="4640765"/>
            <a:ext cx="7479702" cy="766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Individual measures: </a:t>
            </a: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 with permanent fall protection systems.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590E7B1-2782-3C2F-34BA-E9CF8A56466B}"/>
              </a:ext>
            </a:extLst>
          </p:cNvPr>
          <p:cNvSpPr txBox="1">
            <a:spLocks/>
          </p:cNvSpPr>
          <p:nvPr/>
        </p:nvSpPr>
        <p:spPr>
          <a:xfrm>
            <a:off x="939700" y="5438452"/>
            <a:ext cx="7479702" cy="8316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9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Personal measures: </a:t>
            </a: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with temporary fall protection systems.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7E32B59-2491-FAA8-0480-CEF1A323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06" b="50852"/>
          <a:stretch>
            <a:fillRect/>
          </a:stretch>
        </p:blipFill>
        <p:spPr>
          <a:xfrm>
            <a:off x="8217853" y="3411259"/>
            <a:ext cx="3502145" cy="8394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63D938B-D4CA-8979-8FA3-028E6970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444" b="28713"/>
          <a:stretch>
            <a:fillRect/>
          </a:stretch>
        </p:blipFill>
        <p:spPr>
          <a:xfrm>
            <a:off x="8217852" y="4250695"/>
            <a:ext cx="3502145" cy="83943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0855AFC-E135-59D5-485A-9EF2F8EF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827" b="2617"/>
          <a:stretch>
            <a:fillRect/>
          </a:stretch>
        </p:blipFill>
        <p:spPr>
          <a:xfrm>
            <a:off x="8217851" y="5090130"/>
            <a:ext cx="3502145" cy="9821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B261B4-5993-9337-D28F-7F0093A308F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93" b="51404"/>
          <a:stretch/>
        </p:blipFill>
        <p:spPr>
          <a:xfrm>
            <a:off x="0" y="1419830"/>
            <a:ext cx="3777916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are the rules?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501907"/>
            <a:ext cx="10364409" cy="1418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Fall hazard improvement check (for temporary work at height)</a:t>
            </a:r>
          </a:p>
          <a:p>
            <a:pPr algn="l" rtl="0">
              <a:lnSpc>
                <a:spcPct val="100000"/>
              </a:lnSpc>
            </a:pP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Approved industry tool for assessing work situations and assisting in the selection of a tool in accordance with the occupational health strategy: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F9CC34-DF53-1E76-4A76-05F5CD35DF82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920095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Level 1: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aerial work platform, mobile scaffold, fall protection.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627CD29-56E0-7BB6-1132-D02A3413E40A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488467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Level 2: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temporary edge protection, fall protection.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52BB2E1-0BE2-ECD1-A617-640772DFC21A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5073772"/>
            <a:ext cx="10505661" cy="512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Level 3: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ladder or staircase, fall protection.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D91C910-80BE-7C81-8113-2820BB11361D}"/>
              </a:ext>
            </a:extLst>
          </p:cNvPr>
          <p:cNvSpPr txBox="1">
            <a:spLocks noChangeAspect="1"/>
          </p:cNvSpPr>
          <p:nvPr/>
        </p:nvSpPr>
        <p:spPr>
          <a:xfrm>
            <a:off x="838200" y="5642144"/>
            <a:ext cx="10505661" cy="512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Level 4: 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personal protective equipment, fall protection.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891F4A-2917-4A0D-EAF6-A2CC6BBC754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E71D-E697-7CF8-25C6-70F1EAD2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C4A53E0-1ADF-13A2-B99C-ED9C5752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BE81E62-F239-C007-DBFE-C4BB1904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93" b="51404"/>
          <a:stretch/>
        </p:blipFill>
        <p:spPr>
          <a:xfrm>
            <a:off x="0" y="1419830"/>
            <a:ext cx="3777916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6E839CFC-21D8-645A-B840-91B5B17F59F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are the rules?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016DD80-E27C-5AF4-6F6A-119DFDA201B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2661527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 each measure, there are checklists with preconditions for working safely.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2471FB7-036D-D1C6-3346-6CB63C4D9532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920095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Correct and sufficient information (repetition).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43A9CA-DB0C-9302-CCC4-1C337058DF1F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4488467"/>
            <a:ext cx="10505661" cy="512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Periodic inspection of work equipment.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8D71D-61EE-2513-686D-2CB9D827BF4C}"/>
              </a:ext>
            </a:extLst>
          </p:cNvPr>
          <p:cNvSpPr txBox="1">
            <a:spLocks noChangeAspect="1"/>
          </p:cNvSpPr>
          <p:nvPr/>
        </p:nvSpPr>
        <p:spPr>
          <a:xfrm>
            <a:off x="843169" y="3351862"/>
            <a:ext cx="10505661" cy="520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 addition, always ensure: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75E4521-16C8-8753-F53E-63BD92AD7A91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820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600" b="1" i="0" u="none" baseline="0" dirty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6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 at height - Fall hazard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0E182-0C9B-466B-8A0A-48A228B2193B}">
  <ds:schemaRefs>
    <ds:schemaRef ds:uri="http://schemas.microsoft.com/office/2006/metadata/properties"/>
    <ds:schemaRef ds:uri="http://schemas.microsoft.com/office/infopath/2007/PartnerControls"/>
    <ds:schemaRef ds:uri="12fdb8f7-ceea-45b3-9244-f9361c6821fe"/>
    <ds:schemaRef ds:uri="cff0c8fd-28a4-4f13-a2ff-adbaff7ad42a"/>
    <ds:schemaRef ds:uri="aa0361cd-42d1-45f5-afcd-cf31d520fd2e"/>
    <ds:schemaRef ds:uri="72982cc6-c024-4b6f-8e11-1f4ac6243d2b"/>
  </ds:schemaRefs>
</ds:datastoreItem>
</file>

<file path=customXml/itemProps2.xml><?xml version="1.0" encoding="utf-8"?>
<ds:datastoreItem xmlns:ds="http://schemas.openxmlformats.org/officeDocument/2006/customXml" ds:itemID="{1EE17C51-240E-42B1-957A-0EB0364DD6C9}"/>
</file>

<file path=customXml/itemProps3.xml><?xml version="1.0" encoding="utf-8"?>
<ds:datastoreItem xmlns:ds="http://schemas.openxmlformats.org/officeDocument/2006/customXml" ds:itemID="{2178CC01-6EF7-4C51-BE31-86E357A61C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1301</Words>
  <Application>Microsoft Macintosh PowerPoint</Application>
  <PresentationFormat>Breedbeeld</PresentationFormat>
  <Paragraphs>125</Paragraphs>
  <Slides>17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Lato</vt:lpstr>
      <vt:lpstr>Kantoorthema</vt:lpstr>
      <vt:lpstr>Aangepast ontwerp</vt:lpstr>
      <vt:lpstr>1_Aangepast ontwerp</vt:lpstr>
      <vt:lpstr>Toolbox Working at height - Fall hazard</vt:lpstr>
      <vt:lpstr>When is there a fall hazard?</vt:lpstr>
      <vt:lpstr>What work is carried out at height here?</vt:lpstr>
      <vt:lpstr>Contents</vt:lpstr>
      <vt:lpstr>Risks of working at height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155</cp:revision>
  <dcterms:created xsi:type="dcterms:W3CDTF">2024-07-18T10:20:34Z</dcterms:created>
  <dcterms:modified xsi:type="dcterms:W3CDTF">2025-09-29T09:37:40Z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